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60" r:id="rId4"/>
    <p:sldId id="265" r:id="rId5"/>
    <p:sldId id="262" r:id="rId6"/>
    <p:sldId id="261" r:id="rId7"/>
    <p:sldId id="266" r:id="rId8"/>
    <p:sldId id="271" r:id="rId9"/>
    <p:sldId id="273" r:id="rId10"/>
    <p:sldId id="274" r:id="rId11"/>
    <p:sldId id="264" r:id="rId12"/>
    <p:sldId id="275" r:id="rId13"/>
    <p:sldId id="268" r:id="rId14"/>
    <p:sldId id="270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12861A-FB20-48A5-A875-CD5F36616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9784CEF7-1CAC-820E-9A2D-7D35977C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5E3FFBF-DD73-08E8-53F9-99DE648B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5A6D447-101B-0E27-7FCA-EA5FC59E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C5BF88F-93B2-B4E5-CFC6-86C07FF6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5910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DEDE02-54D4-AB4A-8355-9A61A9BB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5AC18400-4207-9F2E-D46E-B969F1FF9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0A54084-C117-8C7D-4FCA-F73AD4A6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1983789-6BA7-9014-EB52-08E83B9F2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B55565A-6221-2B9C-2B81-0CF0F71F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72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EB71FDD-3A61-2C8B-3953-8131FC124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1BCA36CA-622F-F563-382D-F416FB2E8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CD8E41D-C0B2-7EF7-A3AD-76B3E572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0306573-1D6F-F499-EC02-C1C0F6D1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809718A-ECE5-3D39-28A6-C6DC4F92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259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5AA694-27B4-46A0-B199-9C72AD45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5C6BAE6-61F9-0235-D573-F4E110F4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816D408-B28F-B159-D5BB-7F3D68114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7855FFC-E3B1-DBAA-2E58-9FFE9761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993460B-3652-525B-6024-E3947B7B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512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31CD719-14A5-B3BB-A05B-5A665790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0DB5A175-E815-0BB2-D7EC-AC68ECAC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4D13B4B-ADEE-066C-F210-8928BF019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4472810-D7DC-A9D8-CA0F-7CF7A013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AC0FA9A-E544-706B-C113-79D8E190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831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1CB1A6-69A2-20A3-5749-93D25DDF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29EA75E-B8AD-C3A2-35E4-105923515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8569FA8F-CCF4-F63A-3348-1DBC531B0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032D8A61-660C-7FFB-403C-2000D3A6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6F9794C3-DA8A-AF3A-4806-534460B6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DF0AC55-62DC-2A43-0FE9-95D9C2A3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464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6877951-A1FE-BB8A-AE9F-51AFAE98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D03C4D9-0A30-F3FE-E5DA-B4E34885F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7A697160-A8AF-31B8-8E7F-E998FBE85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89051597-3F90-8A65-23D6-B75A5ACAB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A7BDB41-6B4B-0662-FC9D-85C47594D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FBCC1BA7-D80A-CE01-1E5D-278640D5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24A2B511-E11E-9DDC-54D5-9FD90887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491E36EB-47C5-2496-B3F5-8178D19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357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8B84FF-FEC4-B32A-8584-20F69E1B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BEAD1BD-8930-16B1-62F0-E3FC2BF8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EA9A4F0-350B-A36D-9740-B5F9F1D1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557961-83BD-1F82-82F4-0450B8FA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394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817AF137-168A-43A9-8516-AB096C49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55121ECC-C1E8-1C27-3209-9DC861A7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F76A0CBE-64C0-6FF2-3637-66EEA564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543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906061-73EE-E176-E76B-27F6B5CC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D991ABD-F350-485E-E96D-FAD2F2A4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C07DD22-6E41-38CD-98D9-E83119D4F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BEE4124-4C5F-0995-5607-06EE9495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CB444B2-C907-9DC4-42A9-F41A2400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9995A9B-116D-561E-A012-5076236C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595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1C7E0CC-95C4-7267-114E-9F5E0616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BD628360-B64C-C02B-EFEE-7407909F1E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184146A-B925-8BFD-7326-8DF89E067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7CB103F-FB14-4082-174A-AC73457C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E8AC47BB-44DC-0E5A-CF8E-AF7029CB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ECA14F1-EA5D-C699-3E62-81844342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564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FCC5EDE4-FE9C-873B-5C0F-8A5F268B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636F6C4-6F85-0D57-0A25-08B91A422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D35E4BE-4CC8-EE7D-8C83-9B7A55603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A288E-93A4-4535-9F25-76A0D1B175EC}" type="datetimeFigureOut">
              <a:rPr lang="es-MX" smtClean="0"/>
              <a:t>11/02/2025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FA883F9-BC5B-1784-E5C5-0E4AB4EB1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2C4D521-27F8-D528-D9D3-AA8C5B691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A1B11-3109-4955-B3C3-E7441926631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040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dimex.net/archivos/acuerdo286.pdf" TargetMode="External"/><Relationship Id="rId2" Type="http://schemas.openxmlformats.org/officeDocument/2006/relationships/hyperlink" Target="https://marcia.impi.gob.mx/marcas/search/details/RM202002410666?s=645544dd-846a-4e06-be8c-148212b6cd50&amp;m=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xmlns="" id="{F306E3CA-FAE9-128E-1621-F8DEE1F2F9D2}"/>
              </a:ext>
            </a:extLst>
          </p:cNvPr>
          <p:cNvSpPr/>
          <p:nvPr/>
        </p:nvSpPr>
        <p:spPr>
          <a:xfrm>
            <a:off x="958680" y="-14400"/>
            <a:ext cx="6431040" cy="491529"/>
          </a:xfrm>
          <a:custGeom>
            <a:avLst/>
            <a:gdLst/>
            <a:ahLst/>
            <a:cxnLst/>
            <a:rect l="l" t="t" r="r" b="b"/>
            <a:pathLst>
              <a:path w="6430780" h="944380">
                <a:moveTo>
                  <a:pt x="794479" y="0"/>
                </a:moveTo>
                <a:lnTo>
                  <a:pt x="0" y="944380"/>
                </a:lnTo>
                <a:lnTo>
                  <a:pt x="6430780" y="14990"/>
                </a:lnTo>
                <a:lnTo>
                  <a:pt x="79447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Imagen 34">
            <a:extLst>
              <a:ext uri="{FF2B5EF4-FFF2-40B4-BE49-F238E27FC236}">
                <a16:creationId xmlns:a16="http://schemas.microsoft.com/office/drawing/2014/main" xmlns="" id="{720CD33B-B185-9ED6-67AE-4BE173132A6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-164575"/>
            <a:ext cx="6435524" cy="6835961"/>
          </a:xfrm>
          <a:prstGeom prst="rect">
            <a:avLst/>
          </a:prstGeom>
          <a:ln>
            <a:noFill/>
          </a:ln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xmlns="" id="{6B25AF6A-91CF-B08B-B253-426FCCFE64A7}"/>
              </a:ext>
            </a:extLst>
          </p:cNvPr>
          <p:cNvSpPr/>
          <p:nvPr/>
        </p:nvSpPr>
        <p:spPr>
          <a:xfrm>
            <a:off x="958680" y="0"/>
            <a:ext cx="6431040" cy="477129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xmlns="" id="{77994DAF-CDDC-4892-562C-89CC9904C11C}"/>
              </a:ext>
            </a:extLst>
          </p:cNvPr>
          <p:cNvSpPr/>
          <p:nvPr/>
        </p:nvSpPr>
        <p:spPr>
          <a:xfrm>
            <a:off x="3776444" y="-19186"/>
            <a:ext cx="7824960" cy="119880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9" name="CustomShape 9">
            <a:extLst>
              <a:ext uri="{FF2B5EF4-FFF2-40B4-BE49-F238E27FC236}">
                <a16:creationId xmlns:a16="http://schemas.microsoft.com/office/drawing/2014/main" xmlns="" id="{252DBE68-3CB3-4B1D-B0F3-7D72BFA0EFFB}"/>
              </a:ext>
            </a:extLst>
          </p:cNvPr>
          <p:cNvSpPr/>
          <p:nvPr/>
        </p:nvSpPr>
        <p:spPr>
          <a:xfrm rot="7951048">
            <a:off x="86463" y="5432159"/>
            <a:ext cx="3246480" cy="1662507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xmlns="" id="{895FECA0-10B8-5B25-93DA-1CE182427BB9}"/>
              </a:ext>
            </a:extLst>
          </p:cNvPr>
          <p:cNvSpPr/>
          <p:nvPr/>
        </p:nvSpPr>
        <p:spPr>
          <a:xfrm rot="10800000">
            <a:off x="0" y="5586761"/>
            <a:ext cx="7824960" cy="1276052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xmlns="" id="{E31B8579-6C91-3D20-95C3-6C61DE54520D}"/>
              </a:ext>
            </a:extLst>
          </p:cNvPr>
          <p:cNvSpPr/>
          <p:nvPr/>
        </p:nvSpPr>
        <p:spPr>
          <a:xfrm rot="9476403">
            <a:off x="7841625" y="6205680"/>
            <a:ext cx="3246480" cy="1304640"/>
          </a:xfrm>
          <a:custGeom>
            <a:avLst/>
            <a:gdLst/>
            <a:ahLst/>
            <a:cxnLst/>
            <a:rect l="l" t="t" r="r" b="b"/>
            <a:pathLst>
              <a:path w="3247053" h="2127380">
                <a:moveTo>
                  <a:pt x="0" y="0"/>
                </a:moveTo>
                <a:lnTo>
                  <a:pt x="3247053" y="2127380"/>
                </a:lnTo>
                <a:lnTo>
                  <a:pt x="18661" y="1847462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xmlns="" id="{62583FAE-0D54-26EF-186A-0C7BB3421681}"/>
              </a:ext>
            </a:extLst>
          </p:cNvPr>
          <p:cNvSpPr txBox="1">
            <a:spLocks/>
          </p:cNvSpPr>
          <p:nvPr/>
        </p:nvSpPr>
        <p:spPr>
          <a:xfrm>
            <a:off x="1129102" y="-19186"/>
            <a:ext cx="9352343" cy="232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/>
              <a:t>Universidad Digital de México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42" y="1998479"/>
            <a:ext cx="4210318" cy="42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6">
            <a:extLst>
              <a:ext uri="{FF2B5EF4-FFF2-40B4-BE49-F238E27FC236}">
                <a16:creationId xmlns:a16="http://schemas.microsoft.com/office/drawing/2014/main" xmlns="" id="{37E598D5-E029-23CF-9AC0-4A24C181FBFD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xmlns="" id="{2904795D-5519-2C56-6CA5-19322DA7E87E}"/>
              </a:ext>
            </a:extLst>
          </p:cNvPr>
          <p:cNvSpPr/>
          <p:nvPr/>
        </p:nvSpPr>
        <p:spPr>
          <a:xfrm flipH="1">
            <a:off x="1825740" y="-4608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xmlns="" id="{1A83AFF0-B114-9C79-40C1-13487A33AC75}"/>
              </a:ext>
            </a:extLst>
          </p:cNvPr>
          <p:cNvSpPr/>
          <p:nvPr/>
        </p:nvSpPr>
        <p:spPr>
          <a:xfrm>
            <a:off x="10083840" y="482292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xmlns="" id="{9ED36087-14E1-4915-B340-947D0B9E03B8}"/>
              </a:ext>
            </a:extLst>
          </p:cNvPr>
          <p:cNvSpPr/>
          <p:nvPr/>
        </p:nvSpPr>
        <p:spPr>
          <a:xfrm>
            <a:off x="8583480" y="5278320"/>
            <a:ext cx="3614760" cy="162108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65" y="359958"/>
            <a:ext cx="6090565" cy="279883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695" y="2089795"/>
            <a:ext cx="5467106" cy="29219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56" y="3420144"/>
            <a:ext cx="5901374" cy="31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 descr="logo kambes blanco.jpg">
            <a:extLst>
              <a:ext uri="{FF2B5EF4-FFF2-40B4-BE49-F238E27FC236}">
                <a16:creationId xmlns:a16="http://schemas.microsoft.com/office/drawing/2014/main" xmlns="" id="{24E8BD4A-C688-A695-2499-6293659FEF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6659" y="19923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MX"/>
          </a:p>
        </p:txBody>
      </p:sp>
      <p:pic>
        <p:nvPicPr>
          <p:cNvPr id="5133" name="Imagen 19">
            <a:extLst>
              <a:ext uri="{FF2B5EF4-FFF2-40B4-BE49-F238E27FC236}">
                <a16:creationId xmlns:a16="http://schemas.microsoft.com/office/drawing/2014/main" xmlns="" id="{32A89A24-8C2B-E443-1655-76C1F669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74" y="2331729"/>
            <a:ext cx="17621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Imagen 28">
            <a:extLst>
              <a:ext uri="{FF2B5EF4-FFF2-40B4-BE49-F238E27FC236}">
                <a16:creationId xmlns:a16="http://schemas.microsoft.com/office/drawing/2014/main" xmlns="" id="{866F1585-60FD-276C-BF7F-F2A8EBB4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44" y="2550802"/>
            <a:ext cx="254317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Imagen 20">
            <a:extLst>
              <a:ext uri="{FF2B5EF4-FFF2-40B4-BE49-F238E27FC236}">
                <a16:creationId xmlns:a16="http://schemas.microsoft.com/office/drawing/2014/main" xmlns="" id="{B9A779A9-AC28-A451-ACD9-F81B33AA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9" y="3689563"/>
            <a:ext cx="1847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Imagen 13">
            <a:extLst>
              <a:ext uri="{FF2B5EF4-FFF2-40B4-BE49-F238E27FC236}">
                <a16:creationId xmlns:a16="http://schemas.microsoft.com/office/drawing/2014/main" xmlns="" id="{8E724C05-78DF-F52E-03BE-BB51022D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535" y="2292351"/>
            <a:ext cx="2143125" cy="137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Imagen 27">
            <a:extLst>
              <a:ext uri="{FF2B5EF4-FFF2-40B4-BE49-F238E27FC236}">
                <a16:creationId xmlns:a16="http://schemas.microsoft.com/office/drawing/2014/main" xmlns="" id="{5BED237F-0EA2-9EE9-686B-CF54B167F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494" y="4593261"/>
            <a:ext cx="15970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Imagen 6" descr="Notaría Pública 41 del Estado de México : Licenciado Arcadio A. Sánchez  Henkel Gómeztagle">
            <a:extLst>
              <a:ext uri="{FF2B5EF4-FFF2-40B4-BE49-F238E27FC236}">
                <a16:creationId xmlns:a16="http://schemas.microsoft.com/office/drawing/2014/main" xmlns="" id="{09EBFAF7-4375-1757-BE35-645839B2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571" y="2338600"/>
            <a:ext cx="1552575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Imagen 17">
            <a:extLst>
              <a:ext uri="{FF2B5EF4-FFF2-40B4-BE49-F238E27FC236}">
                <a16:creationId xmlns:a16="http://schemas.microsoft.com/office/drawing/2014/main" xmlns="" id="{51E6B0CE-454C-7C63-8127-0EF266447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97" y="3980557"/>
            <a:ext cx="2214563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Imagen 18">
            <a:extLst>
              <a:ext uri="{FF2B5EF4-FFF2-40B4-BE49-F238E27FC236}">
                <a16:creationId xmlns:a16="http://schemas.microsoft.com/office/drawing/2014/main" xmlns="" id="{FEDD4100-C5A0-C99C-1E89-B23B6BBB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40" y="5220464"/>
            <a:ext cx="18192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Imagen 26">
            <a:extLst>
              <a:ext uri="{FF2B5EF4-FFF2-40B4-BE49-F238E27FC236}">
                <a16:creationId xmlns:a16="http://schemas.microsoft.com/office/drawing/2014/main" xmlns="" id="{F9E503BC-9923-033C-79C6-5DE02C398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787" y="5301615"/>
            <a:ext cx="18383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Imagen 24">
            <a:extLst>
              <a:ext uri="{FF2B5EF4-FFF2-40B4-BE49-F238E27FC236}">
                <a16:creationId xmlns:a16="http://schemas.microsoft.com/office/drawing/2014/main" xmlns="" id="{001087DF-328C-07E9-19CA-4BD850ED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40" y="3963455"/>
            <a:ext cx="2047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Imagen 31">
            <a:extLst>
              <a:ext uri="{FF2B5EF4-FFF2-40B4-BE49-F238E27FC236}">
                <a16:creationId xmlns:a16="http://schemas.microsoft.com/office/drawing/2014/main" xmlns="" id="{9B10D218-E613-1560-A160-D93EC4E1D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 r="34470" b="57591"/>
          <a:stretch>
            <a:fillRect/>
          </a:stretch>
        </p:blipFill>
        <p:spPr bwMode="auto">
          <a:xfrm>
            <a:off x="1020890" y="5018782"/>
            <a:ext cx="11049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xmlns="" id="{45E9B811-43B7-5678-7630-2F0555667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39360"/>
            <a:ext cx="121884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lang="es-MX" altLang="es-MX" sz="2800" b="1" dirty="0">
                <a:solidFill>
                  <a:schemeClr val="accent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kumimoji="0" lang="es-MX" altLang="es-MX" sz="28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uestros </a:t>
            </a:r>
            <a:r>
              <a:rPr kumimoji="0" lang="es-MX" altLang="es-MX" sz="2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socios comerciales, clientes y </a:t>
            </a:r>
            <a:r>
              <a:rPr kumimoji="0" lang="es-MX" altLang="es-MX" sz="28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convenios</a:t>
            </a:r>
            <a:endParaRPr kumimoji="0" lang="es-MX" altLang="es-MX" sz="2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xmlns="" id="{DF6808D3-1CFE-F899-1ED8-51D54B278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550" y="2445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1100" b="1" i="0" u="none" strike="noStrike" cap="none" normalizeH="0" baseline="0">
                <a:ln>
                  <a:noFill/>
                </a:ln>
                <a:solidFill>
                  <a:srgbClr val="9CC2E5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</a:t>
            </a:r>
            <a:endParaRPr kumimoji="0" lang="es-MX" altLang="es-MX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xmlns="" id="{441B34F8-E852-6512-3630-EA3821369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659" y="3363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xmlns="" id="{B8AEAE8D-4832-70E1-6BFB-2B45672A7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173" y="4125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1100" b="1" i="0" u="none" strike="noStrike" cap="none" normalizeH="0" baseline="0">
                <a:ln>
                  <a:noFill/>
                </a:ln>
                <a:solidFill>
                  <a:srgbClr val="9CC2E5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</a:t>
            </a:r>
            <a:endParaRPr kumimoji="0" lang="es-MX" altLang="es-MX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xmlns="" id="{FF6702BA-FECB-5F6F-C5DC-F3B95C646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659" y="45831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s-MX" altLang="es-MX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xmlns="" id="{C579F451-8505-E0CF-3100-3E2CE99A1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7672330" y="2240592"/>
            <a:ext cx="1299973" cy="1540150"/>
          </a:xfrm>
          <a:prstGeom prst="rect">
            <a:avLst/>
          </a:prstGeom>
        </p:spPr>
      </p:pic>
      <p:sp>
        <p:nvSpPr>
          <p:cNvPr id="12" name="CustomShape 6">
            <a:extLst>
              <a:ext uri="{FF2B5EF4-FFF2-40B4-BE49-F238E27FC236}">
                <a16:creationId xmlns:a16="http://schemas.microsoft.com/office/drawing/2014/main" xmlns="" id="{2804A438-FA90-538F-DF0C-B1AAC08CDB68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xmlns="" id="{201A3A65-ABA4-57EC-0977-4404E167DE61}"/>
              </a:ext>
            </a:extLst>
          </p:cNvPr>
          <p:cNvSpPr/>
          <p:nvPr/>
        </p:nvSpPr>
        <p:spPr>
          <a:xfrm>
            <a:off x="3064582" y="-34487"/>
            <a:ext cx="7824960" cy="119880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pic>
        <p:nvPicPr>
          <p:cNvPr id="1026" name="Picture 2" descr="No hay ninguna descripción de la foto disponible.">
            <a:extLst>
              <a:ext uri="{FF2B5EF4-FFF2-40B4-BE49-F238E27FC236}">
                <a16:creationId xmlns:a16="http://schemas.microsoft.com/office/drawing/2014/main" xmlns="" id="{4113B752-6782-C785-AEA6-21D6A9FE8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2" t="24907" r="25801" b="24524"/>
          <a:stretch/>
        </p:blipFill>
        <p:spPr bwMode="auto">
          <a:xfrm>
            <a:off x="9797434" y="4499670"/>
            <a:ext cx="1781710" cy="18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 descr="logo kambes blanco.jpg">
            <a:extLst>
              <a:ext uri="{FF2B5EF4-FFF2-40B4-BE49-F238E27FC236}">
                <a16:creationId xmlns:a16="http://schemas.microsoft.com/office/drawing/2014/main" xmlns="" id="{24E8BD4A-C688-A695-2499-6293659FEF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6659" y="19923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MX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xmlns="" id="{45E9B811-43B7-5678-7630-2F0555667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36456" y="1647299"/>
            <a:ext cx="121884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lang="es-MX" altLang="es-MX" sz="2800" b="1" dirty="0" smtClean="0">
                <a:solidFill>
                  <a:schemeClr val="accent1"/>
                </a:solidFill>
                <a:cs typeface="Arial" panose="020B0604020202020204" pitchFamily="34" charset="0"/>
              </a:rPr>
              <a:t>Referencias</a:t>
            </a:r>
            <a:endParaRPr kumimoji="0" lang="es-MX" altLang="es-MX" sz="2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xmlns="" id="{2804A438-FA90-538F-DF0C-B1AAC08CDB68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xmlns="" id="{201A3A65-ABA4-57EC-0977-4404E167DE61}"/>
              </a:ext>
            </a:extLst>
          </p:cNvPr>
          <p:cNvSpPr/>
          <p:nvPr/>
        </p:nvSpPr>
        <p:spPr>
          <a:xfrm>
            <a:off x="3064582" y="-34487"/>
            <a:ext cx="7824960" cy="119880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t="11490"/>
          <a:stretch/>
        </p:blipFill>
        <p:spPr>
          <a:xfrm>
            <a:off x="151808" y="2617403"/>
            <a:ext cx="1238668" cy="195022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410" y="1597353"/>
            <a:ext cx="2214848" cy="295225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400" y="2617403"/>
            <a:ext cx="2984290" cy="195022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08" y="4754339"/>
            <a:ext cx="3114675" cy="19526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920" y="4754339"/>
            <a:ext cx="2764698" cy="19526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087" y="4752081"/>
            <a:ext cx="2779454" cy="1954883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2808" y="4752081"/>
            <a:ext cx="2733450" cy="1954883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614" y="2617403"/>
            <a:ext cx="2605661" cy="1954246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11"/>
          <a:srcRect t="18776" b="27955"/>
          <a:stretch/>
        </p:blipFill>
        <p:spPr>
          <a:xfrm>
            <a:off x="3064582" y="813579"/>
            <a:ext cx="4281364" cy="1710466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5500" y="1623379"/>
            <a:ext cx="2208183" cy="29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 descr="logo kambes blanco.jpg">
            <a:extLst>
              <a:ext uri="{FF2B5EF4-FFF2-40B4-BE49-F238E27FC236}">
                <a16:creationId xmlns:a16="http://schemas.microsoft.com/office/drawing/2014/main" xmlns="" id="{24E8BD4A-C688-A695-2499-6293659FEF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6659" y="19923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MX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xmlns="" id="{45E9B811-43B7-5678-7630-2F0555667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60" y="2028369"/>
            <a:ext cx="112721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Estamos comprometidos en brindar servicios de calidad de manera confiable, por ello </a:t>
            </a:r>
            <a:r>
              <a:rPr lang="es-MX" altLang="es-MX" b="1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hemos trabajado arduamente para dar certeza para nuestros socios comerciales</a:t>
            </a:r>
            <a:r>
              <a:rPr lang="es-MX" altLang="es-MX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</a:t>
            </a:r>
            <a:endParaRPr lang="es-MX" altLang="es-MX" b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endParaRPr kumimoji="0" lang="es-MX" altLang="es-MX" b="1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lang="es-MX" altLang="es-MX" b="1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Compartimos algunas referencias oficiales para la validación de nuestra institución</a:t>
            </a:r>
            <a:r>
              <a:rPr lang="es-MX" altLang="es-MX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:</a:t>
            </a:r>
            <a:endParaRPr kumimoji="0" lang="es-MX" altLang="es-MX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xmlns="" id="{B8AEAE8D-4832-70E1-6BFB-2B45672A7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173" y="4125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1100" b="1" i="0" u="none" strike="noStrike" cap="none" normalizeH="0" baseline="0">
                <a:ln>
                  <a:noFill/>
                </a:ln>
                <a:solidFill>
                  <a:srgbClr val="9CC2E5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</a:t>
            </a:r>
            <a:endParaRPr kumimoji="0" lang="es-MX" altLang="es-MX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xmlns="" id="{FF6702BA-FECB-5F6F-C5DC-F3B95C646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659" y="45831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s-MX" altLang="es-MX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xmlns="" id="{2804A438-FA90-538F-DF0C-B1AAC08CDB68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xmlns="" id="{201A3A65-ABA4-57EC-0977-4404E167DE61}"/>
              </a:ext>
            </a:extLst>
          </p:cNvPr>
          <p:cNvSpPr/>
          <p:nvPr/>
        </p:nvSpPr>
        <p:spPr>
          <a:xfrm>
            <a:off x="3141741" y="-19186"/>
            <a:ext cx="7824960" cy="119880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xmlns="" id="{CF2068B9-2102-EBEB-5A7D-E563E168D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60" y="3479156"/>
            <a:ext cx="1142731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Sobre nuestro nombre comercial y registro de marca UDIMEX: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linkClick r:id="rId2"/>
              </a:rPr>
              <a:t>https://marcia.impi.gob.mx/marcas/search/details/RM202002410666?s=645544dd-846a-4e06-be8c-148212b6cd50&amp;m=l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D7EE73B-9125-ACF2-FA74-B786A206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60" y="4745277"/>
            <a:ext cx="114273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Sobre nuestra razón social: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Instituto Educativo Virtual IEVI SAS de CV	</a:t>
            </a:r>
            <a:r>
              <a:rPr kumimoji="0" lang="es-MX" altLang="es-MX" sz="20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			RFC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: </a:t>
            </a:r>
            <a:r>
              <a:rPr kumimoji="0" lang="es-MX" altLang="es-MX" sz="20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IEV2205048Q2</a:t>
            </a: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xmlns="" id="{4CE9A032-8867-93CC-806C-7F5AA7BCF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60" y="5703621"/>
            <a:ext cx="114273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Sobre nuestro convenio con institución evaluadora aprobada por la SEP: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linkClick r:id="rId3"/>
              </a:rPr>
              <a:t>https://udimex.net/archivos/acuerdo286.pdf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0" y="1496453"/>
            <a:ext cx="12188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MX" sz="2800" b="1" dirty="0" smtClean="0">
                <a:solidFill>
                  <a:srgbClr val="2F54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VALIDEZ</a:t>
            </a:r>
            <a:endParaRPr lang="es-MX" altLang="es-MX" dirty="0"/>
          </a:p>
        </p:txBody>
      </p:sp>
    </p:spTree>
    <p:extLst>
      <p:ext uri="{BB962C8B-B14F-4D97-AF65-F5344CB8AC3E}">
        <p14:creationId xmlns:p14="http://schemas.microsoft.com/office/powerpoint/2010/main" val="217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>
            <a:extLst>
              <a:ext uri="{FF2B5EF4-FFF2-40B4-BE49-F238E27FC236}">
                <a16:creationId xmlns:a16="http://schemas.microsoft.com/office/drawing/2014/main" xmlns="" id="{45E9B811-43B7-5678-7630-2F0555667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056" y="1424475"/>
            <a:ext cx="6483884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sz="32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Por su atención muchas 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endParaRPr lang="es-MX" altLang="es-MX" b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endParaRPr kumimoji="0" lang="es-MX" altLang="es-MX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endParaRPr kumimoji="0" lang="es-MX" altLang="es-MX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xmlns="" id="{2804A438-FA90-538F-DF0C-B1AAC08CDB68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xmlns="" id="{201A3A65-ABA4-57EC-0977-4404E167DE61}"/>
              </a:ext>
            </a:extLst>
          </p:cNvPr>
          <p:cNvSpPr/>
          <p:nvPr/>
        </p:nvSpPr>
        <p:spPr>
          <a:xfrm>
            <a:off x="1452793" y="-19186"/>
            <a:ext cx="7824960" cy="1198800"/>
          </a:xfrm>
          <a:custGeom>
            <a:avLst/>
            <a:gdLst/>
            <a:ahLst/>
            <a:cxnLst/>
            <a:rect l="l" t="t" r="r" b="b"/>
            <a:pathLst>
              <a:path w="7824866" h="1888760">
                <a:moveTo>
                  <a:pt x="4586990" y="1888760"/>
                </a:moveTo>
                <a:lnTo>
                  <a:pt x="7824866" y="0"/>
                </a:lnTo>
                <a:lnTo>
                  <a:pt x="0" y="0"/>
                </a:lnTo>
                <a:lnTo>
                  <a:pt x="4586990" y="18887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pic>
        <p:nvPicPr>
          <p:cNvPr id="2049" name="Imagen 2" descr="Resultado de imagen de logo whatsapp">
            <a:extLst>
              <a:ext uri="{FF2B5EF4-FFF2-40B4-BE49-F238E27FC236}">
                <a16:creationId xmlns:a16="http://schemas.microsoft.com/office/drawing/2014/main" xmlns="" id="{710EFE14-3C0F-DA6C-57CD-050702F2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14" y="4628197"/>
            <a:ext cx="539258" cy="5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14A0E774-0C2D-8EB7-BFE0-ECE088276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47" y="2497246"/>
            <a:ext cx="3412379" cy="16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4162AF0B-806E-80BB-DEAA-D86E0C349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543" y="30915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D4FAFE79-825C-FA5C-B564-F0CCFFC44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056" y="4628846"/>
            <a:ext cx="624584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390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90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90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90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90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90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90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90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90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8985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90650" algn="l"/>
              </a:tabLst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722 </a:t>
            </a:r>
            <a:r>
              <a:rPr lang="es-MX" altLang="es-MX" b="1" dirty="0" smtClean="0">
                <a:solidFill>
                  <a:srgbClr val="40404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112 2248</a:t>
            </a:r>
            <a:r>
              <a:rPr kumimoji="0" lang="es-MX" altLang="es-MX" sz="1800" b="1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Ing. Alfredo Tomás Dorado F.</a:t>
            </a:r>
          </a:p>
          <a:p>
            <a:pPr marL="0" marR="0" lvl="0" indent="8985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90650" algn="l"/>
              </a:tabLst>
            </a:pPr>
            <a:endParaRPr kumimoji="0" lang="es-MX" altLang="es-MX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8985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90650" algn="l"/>
              </a:tabLst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DIRECTOR GENERAL </a:t>
            </a:r>
          </a:p>
          <a:p>
            <a:pPr marL="0" marR="0" lvl="0" indent="8985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90650" algn="l"/>
              </a:tabLst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UNIVERSIDAD DIGITAL DE MÉXICO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8C9B272-F5FC-BD03-EDEE-D3C45CA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116" y="2300125"/>
            <a:ext cx="6540216" cy="342294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60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</a:t>
            </a:r>
            <a:r>
              <a:rPr lang="es-MX" sz="16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 De México tiene como misión formar a todos nuestros alumnos, y garantizar que lleven los conocimientos esenciales para un buen desempeño en la sociedad.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16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esforzaremos por establecer una comunidad de aprendizaje colaborativa, donde los estudiantes, el personal y las familias trabajen juntos para alcanzar el éxito académico y personal.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16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Así mismo llevando la transparencia, honradez, eficiencia de una educación incluyente, equitativa y de calidad que promueva las oportunidades de aprendizaje a lo largo de la vida</a:t>
            </a:r>
            <a:r>
              <a:rPr lang="es-MX" sz="160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200" dirty="0"/>
          </a:p>
        </p:txBody>
      </p:sp>
      <p:sp>
        <p:nvSpPr>
          <p:cNvPr id="4" name="CustomShape 6">
            <a:extLst>
              <a:ext uri="{FF2B5EF4-FFF2-40B4-BE49-F238E27FC236}">
                <a16:creationId xmlns:a16="http://schemas.microsoft.com/office/drawing/2014/main" xmlns="" id="{37E598D5-E029-23CF-9AC0-4A24C181FBFD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xmlns="" id="{2904795D-5519-2C56-6CA5-19322DA7E87E}"/>
              </a:ext>
            </a:extLst>
          </p:cNvPr>
          <p:cNvSpPr/>
          <p:nvPr/>
        </p:nvSpPr>
        <p:spPr>
          <a:xfrm flipH="1">
            <a:off x="1825740" y="-4608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xmlns="" id="{1A83AFF0-B114-9C79-40C1-13487A33AC75}"/>
              </a:ext>
            </a:extLst>
          </p:cNvPr>
          <p:cNvSpPr/>
          <p:nvPr/>
        </p:nvSpPr>
        <p:spPr>
          <a:xfrm>
            <a:off x="10083840" y="482292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xmlns="" id="{9ED36087-14E1-4915-B340-947D0B9E03B8}"/>
              </a:ext>
            </a:extLst>
          </p:cNvPr>
          <p:cNvSpPr/>
          <p:nvPr/>
        </p:nvSpPr>
        <p:spPr>
          <a:xfrm>
            <a:off x="8583480" y="5278320"/>
            <a:ext cx="3614760" cy="162108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-85129" y="1472831"/>
            <a:ext cx="1227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MISIÓN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cono De La Lista De Verificación Gris De Tareas Ilustración del Vector -  Ilustración de oficina, lista: 1906789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0" y="2018537"/>
            <a:ext cx="3596955" cy="35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8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6">
            <a:extLst>
              <a:ext uri="{FF2B5EF4-FFF2-40B4-BE49-F238E27FC236}">
                <a16:creationId xmlns:a16="http://schemas.microsoft.com/office/drawing/2014/main" xmlns="" id="{4D238F28-C401-CA09-641D-1C841B976CD7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xmlns="" id="{9F512946-EA37-39E6-F93C-1AB859BFCCA1}"/>
              </a:ext>
            </a:extLst>
          </p:cNvPr>
          <p:cNvSpPr/>
          <p:nvPr/>
        </p:nvSpPr>
        <p:spPr>
          <a:xfrm flipH="1">
            <a:off x="1825740" y="-4608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xmlns="" id="{54EC59F2-7E08-6456-2FFF-87D2E96A835B}"/>
              </a:ext>
            </a:extLst>
          </p:cNvPr>
          <p:cNvSpPr/>
          <p:nvPr/>
        </p:nvSpPr>
        <p:spPr>
          <a:xfrm>
            <a:off x="10083840" y="482292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xmlns="" id="{1D5DFDE3-4339-AEBC-59C6-F8583D4EF093}"/>
              </a:ext>
            </a:extLst>
          </p:cNvPr>
          <p:cNvSpPr/>
          <p:nvPr/>
        </p:nvSpPr>
        <p:spPr>
          <a:xfrm>
            <a:off x="8583480" y="5278320"/>
            <a:ext cx="3614760" cy="162108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266764E6-88A3-B4DE-D514-B6ADEF5CB5E3}"/>
              </a:ext>
            </a:extLst>
          </p:cNvPr>
          <p:cNvSpPr txBox="1"/>
          <p:nvPr/>
        </p:nvSpPr>
        <p:spPr>
          <a:xfrm>
            <a:off x="1237851" y="2318316"/>
            <a:ext cx="9712712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Nuestro principal objetivo es buscar </a:t>
            </a:r>
            <a:r>
              <a:rPr lang="es-MX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alianzas estratégicas</a:t>
            </a: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 distintas instituciones públicas o privadas que nos aporten nuevas formas y visiones de trabajo y también aportar nosotros nuestra experiencia, métodos y herramientas tecnológicas; para así crecer en </a:t>
            </a:r>
            <a:r>
              <a:rPr lang="es-MX" sz="16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conjunt</a:t>
            </a:r>
            <a:r>
              <a:rPr lang="es-MX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o,</a:t>
            </a:r>
            <a:r>
              <a:rPr lang="es-MX" sz="16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brindar más y mejores opciones educativas.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93FA6725-D5CA-5C14-950B-42941DCC6627}"/>
              </a:ext>
            </a:extLst>
          </p:cNvPr>
          <p:cNvSpPr txBox="1"/>
          <p:nvPr/>
        </p:nvSpPr>
        <p:spPr>
          <a:xfrm>
            <a:off x="0" y="1474309"/>
            <a:ext cx="1218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OBJETIVO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8660" t="8489" r="8561" b="8732"/>
          <a:stretch/>
        </p:blipFill>
        <p:spPr>
          <a:xfrm>
            <a:off x="4815000" y="3766751"/>
            <a:ext cx="2613286" cy="2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1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6">
            <a:extLst>
              <a:ext uri="{FF2B5EF4-FFF2-40B4-BE49-F238E27FC236}">
                <a16:creationId xmlns:a16="http://schemas.microsoft.com/office/drawing/2014/main" xmlns="" id="{4D238F28-C401-CA09-641D-1C841B976CD7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xmlns="" id="{9F512946-EA37-39E6-F93C-1AB859BFCCA1}"/>
              </a:ext>
            </a:extLst>
          </p:cNvPr>
          <p:cNvSpPr/>
          <p:nvPr/>
        </p:nvSpPr>
        <p:spPr>
          <a:xfrm flipH="1">
            <a:off x="1825740" y="-4608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xmlns="" id="{54EC59F2-7E08-6456-2FFF-87D2E96A835B}"/>
              </a:ext>
            </a:extLst>
          </p:cNvPr>
          <p:cNvSpPr/>
          <p:nvPr/>
        </p:nvSpPr>
        <p:spPr>
          <a:xfrm>
            <a:off x="10083840" y="482292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xmlns="" id="{1D5DFDE3-4339-AEBC-59C6-F8583D4EF093}"/>
              </a:ext>
            </a:extLst>
          </p:cNvPr>
          <p:cNvSpPr/>
          <p:nvPr/>
        </p:nvSpPr>
        <p:spPr>
          <a:xfrm>
            <a:off x="8583480" y="5278320"/>
            <a:ext cx="3614760" cy="162108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93FA6725-D5CA-5C14-950B-42941DCC6627}"/>
              </a:ext>
            </a:extLst>
          </p:cNvPr>
          <p:cNvSpPr txBox="1"/>
          <p:nvPr/>
        </p:nvSpPr>
        <p:spPr>
          <a:xfrm>
            <a:off x="9826" y="1773000"/>
            <a:ext cx="12188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 smtClean="0">
                <a:solidFill>
                  <a:srgbClr val="C00000"/>
                </a:solidFill>
              </a:rPr>
              <a:t>PLANES QUE OFRECEMOS</a:t>
            </a:r>
            <a:endParaRPr lang="es-MX" sz="6600" b="1" dirty="0">
              <a:solidFill>
                <a:srgbClr val="C0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pic>
        <p:nvPicPr>
          <p:cNvPr id="2052" name="Picture 4" descr="Plan - Iconos gratis de archivos y carpe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93" y="3504770"/>
            <a:ext cx="24688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64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6">
            <a:extLst>
              <a:ext uri="{FF2B5EF4-FFF2-40B4-BE49-F238E27FC236}">
                <a16:creationId xmlns:a16="http://schemas.microsoft.com/office/drawing/2014/main" xmlns="" id="{4D238F28-C401-CA09-641D-1C841B976CD7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xmlns="" id="{9F512946-EA37-39E6-F93C-1AB859BFCCA1}"/>
              </a:ext>
            </a:extLst>
          </p:cNvPr>
          <p:cNvSpPr/>
          <p:nvPr/>
        </p:nvSpPr>
        <p:spPr>
          <a:xfrm flipH="1">
            <a:off x="1825740" y="-4608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xmlns="" id="{54EC59F2-7E08-6456-2FFF-87D2E96A835B}"/>
              </a:ext>
            </a:extLst>
          </p:cNvPr>
          <p:cNvSpPr/>
          <p:nvPr/>
        </p:nvSpPr>
        <p:spPr>
          <a:xfrm>
            <a:off x="10083840" y="482292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xmlns="" id="{1D5DFDE3-4339-AEBC-59C6-F8583D4EF093}"/>
              </a:ext>
            </a:extLst>
          </p:cNvPr>
          <p:cNvSpPr/>
          <p:nvPr/>
        </p:nvSpPr>
        <p:spPr>
          <a:xfrm>
            <a:off x="8583480" y="5278320"/>
            <a:ext cx="3614760" cy="162108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Imagen 7">
            <a:extLst>
              <a:ext uri="{FF2B5EF4-FFF2-40B4-BE49-F238E27FC236}">
                <a16:creationId xmlns:a16="http://schemas.microsoft.com/office/drawing/2014/main" xmlns="" id="{508C469B-F9AB-A77A-6555-BACB78DAA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580" y="321626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Imagen 21" descr="EXAMEN UNICO | Universidad CEULVER">
            <a:extLst>
              <a:ext uri="{FF2B5EF4-FFF2-40B4-BE49-F238E27FC236}">
                <a16:creationId xmlns:a16="http://schemas.microsoft.com/office/drawing/2014/main" xmlns="" id="{956F8C25-4659-C36D-1755-2C20CB3B2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66" y="1537905"/>
            <a:ext cx="3809067" cy="8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0E94D163-FFCB-142B-51FA-1F1D2F562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714" y="3806920"/>
            <a:ext cx="372620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secundaria a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trav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de un solo examen, mediante el acuerdo 286 de la SEP por medio de nuestro centro de evaluaci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autorizado por la SEP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s-MX" altLang="es-MX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xmlns="" id="{78FB84D9-356E-F49F-2493-37F8E3B3A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6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064397" y="3235351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MX" sz="2800" b="1" dirty="0" smtClean="0">
                <a:solidFill>
                  <a:srgbClr val="2F549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SECUNDARIA</a:t>
            </a:r>
            <a:endParaRPr lang="es-MX" alt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181" y="4862386"/>
            <a:ext cx="1649432" cy="29454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701" y="4888699"/>
            <a:ext cx="1445197" cy="2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6">
            <a:extLst>
              <a:ext uri="{FF2B5EF4-FFF2-40B4-BE49-F238E27FC236}">
                <a16:creationId xmlns:a16="http://schemas.microsoft.com/office/drawing/2014/main" xmlns="" id="{4D238F28-C401-CA09-641D-1C841B976CD7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xmlns="" id="{9F512946-EA37-39E6-F93C-1AB859BFCCA1}"/>
              </a:ext>
            </a:extLst>
          </p:cNvPr>
          <p:cNvSpPr/>
          <p:nvPr/>
        </p:nvSpPr>
        <p:spPr>
          <a:xfrm flipH="1">
            <a:off x="1825740" y="-4608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xmlns="" id="{54EC59F2-7E08-6456-2FFF-87D2E96A835B}"/>
              </a:ext>
            </a:extLst>
          </p:cNvPr>
          <p:cNvSpPr/>
          <p:nvPr/>
        </p:nvSpPr>
        <p:spPr>
          <a:xfrm>
            <a:off x="10083840" y="482292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xmlns="" id="{1D5DFDE3-4339-AEBC-59C6-F8583D4EF093}"/>
              </a:ext>
            </a:extLst>
          </p:cNvPr>
          <p:cNvSpPr/>
          <p:nvPr/>
        </p:nvSpPr>
        <p:spPr>
          <a:xfrm>
            <a:off x="8583480" y="5278320"/>
            <a:ext cx="3614760" cy="162108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1" name="Imagen 5">
            <a:extLst>
              <a:ext uri="{FF2B5EF4-FFF2-40B4-BE49-F238E27FC236}">
                <a16:creationId xmlns:a16="http://schemas.microsoft.com/office/drawing/2014/main" xmlns="" id="{2DDBD8E0-2DDF-18C4-477A-C7072F78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91" y="4934241"/>
            <a:ext cx="1068387" cy="13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n 15" descr="EXAMEN UNICO | Universidad CEULVER">
            <a:extLst>
              <a:ext uri="{FF2B5EF4-FFF2-40B4-BE49-F238E27FC236}">
                <a16:creationId xmlns:a16="http://schemas.microsoft.com/office/drawing/2014/main" xmlns="" id="{65A1C51D-187D-D219-30C8-FD215B23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06" y="3922464"/>
            <a:ext cx="3565525" cy="8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n 16" descr="CONAIP - YouTube">
            <a:extLst>
              <a:ext uri="{FF2B5EF4-FFF2-40B4-BE49-F238E27FC236}">
                <a16:creationId xmlns:a16="http://schemas.microsoft.com/office/drawing/2014/main" xmlns="" id="{16C21593-7478-20C4-EA58-D8F68D245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38322" r="8110" b="38707"/>
          <a:stretch>
            <a:fillRect/>
          </a:stretch>
        </p:blipFill>
        <p:spPr bwMode="auto">
          <a:xfrm>
            <a:off x="301465" y="3940270"/>
            <a:ext cx="3222626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F4C5B07A-488C-4419-81BD-C1770C53A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091" y="2383368"/>
            <a:ext cx="50593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Trabajamos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ú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nicamente con planes aprobados por la SEP, trabajamos sobre el acuerdo 286 de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76388" algn="l"/>
              </a:tabLst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SEP y el modificatorio 02/04/17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xmlns="" id="{3C0728E1-D54A-E9AF-FFCC-20FF2F884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494" y="27748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0" y="1624947"/>
            <a:ext cx="12198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576388" algn="l"/>
              </a:tabLst>
            </a:pPr>
            <a:r>
              <a:rPr lang="es-MX" altLang="es-MX" sz="2800" b="1" dirty="0">
                <a:solidFill>
                  <a:srgbClr val="2F549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BACHILLERATO EN 6 MESES</a:t>
            </a:r>
            <a:endParaRPr lang="es-MX" altLang="es-MX" sz="2800" dirty="0"/>
          </a:p>
        </p:txBody>
      </p:sp>
    </p:spTree>
    <p:extLst>
      <p:ext uri="{BB962C8B-B14F-4D97-AF65-F5344CB8AC3E}">
        <p14:creationId xmlns:p14="http://schemas.microsoft.com/office/powerpoint/2010/main" val="192279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6">
            <a:extLst>
              <a:ext uri="{FF2B5EF4-FFF2-40B4-BE49-F238E27FC236}">
                <a16:creationId xmlns:a16="http://schemas.microsoft.com/office/drawing/2014/main" xmlns="" id="{4D238F28-C401-CA09-641D-1C841B976CD7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xmlns="" id="{9F512946-EA37-39E6-F93C-1AB859BFCCA1}"/>
              </a:ext>
            </a:extLst>
          </p:cNvPr>
          <p:cNvSpPr/>
          <p:nvPr/>
        </p:nvSpPr>
        <p:spPr>
          <a:xfrm flipH="1">
            <a:off x="1825740" y="-4608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xmlns="" id="{54EC59F2-7E08-6456-2FFF-87D2E96A835B}"/>
              </a:ext>
            </a:extLst>
          </p:cNvPr>
          <p:cNvSpPr/>
          <p:nvPr/>
        </p:nvSpPr>
        <p:spPr>
          <a:xfrm>
            <a:off x="10083840" y="482292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xmlns="" id="{1D5DFDE3-4339-AEBC-59C6-F8583D4EF093}"/>
              </a:ext>
            </a:extLst>
          </p:cNvPr>
          <p:cNvSpPr/>
          <p:nvPr/>
        </p:nvSpPr>
        <p:spPr>
          <a:xfrm>
            <a:off x="8583480" y="5278320"/>
            <a:ext cx="3614760" cy="162108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522C612-0894-519B-EBDD-F6B8F284EDE4}"/>
              </a:ext>
            </a:extLst>
          </p:cNvPr>
          <p:cNvSpPr txBox="1"/>
          <p:nvPr/>
        </p:nvSpPr>
        <p:spPr>
          <a:xfrm>
            <a:off x="920500" y="2440802"/>
            <a:ext cx="584068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Contamos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 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Licenciaturas 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 una</a:t>
            </a:r>
            <a:r>
              <a:rPr kumimoji="0" lang="es-MX" altLang="es-MX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ingeniería </a:t>
            </a:r>
            <a:r>
              <a:rPr lang="es-MX" altLang="es-MX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titulaci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directa, con una duraci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de 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ñ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 y 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kumimoji="0" lang="es-MX" altLang="es-MX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meses y con experiencia profesional en los campos y perfiles.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MX" altLang="es-MX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Licenciatura en ciencias</a:t>
            </a:r>
            <a:r>
              <a:rPr kumimoji="0" lang="es-MX" altLang="es-MX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la educación</a:t>
            </a:r>
            <a:endParaRPr kumimoji="0" lang="es-MX" altLang="es-MX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Licenciatura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Gestión y Administraci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MX" altLang="es-MX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publica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MX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Ingeniería Industrial</a:t>
            </a:r>
            <a:endParaRPr kumimoji="0" lang="es-MX" altLang="es-MX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3" descr="EXAMEN UNICO | Universidad CEULVER">
            <a:extLst>
              <a:ext uri="{FF2B5EF4-FFF2-40B4-BE49-F238E27FC236}">
                <a16:creationId xmlns:a16="http://schemas.microsoft.com/office/drawing/2014/main" xmlns="" id="{4AF6F8AE-069E-A26A-3333-5711A695D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482" y="2999051"/>
            <a:ext cx="3565525" cy="8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0" y="1526676"/>
            <a:ext cx="12188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MX" sz="2800" b="1" dirty="0">
                <a:solidFill>
                  <a:srgbClr val="2F549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LICENCIATURAS</a:t>
            </a:r>
            <a:endParaRPr lang="es-MX" altLang="es-MX" dirty="0"/>
          </a:p>
        </p:txBody>
      </p:sp>
    </p:spTree>
    <p:extLst>
      <p:ext uri="{BB962C8B-B14F-4D97-AF65-F5344CB8AC3E}">
        <p14:creationId xmlns:p14="http://schemas.microsoft.com/office/powerpoint/2010/main" val="26315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6">
            <a:extLst>
              <a:ext uri="{FF2B5EF4-FFF2-40B4-BE49-F238E27FC236}">
                <a16:creationId xmlns:a16="http://schemas.microsoft.com/office/drawing/2014/main" xmlns="" id="{4D238F28-C401-CA09-641D-1C841B976CD7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>
            <a:extLst>
              <a:ext uri="{FF2B5EF4-FFF2-40B4-BE49-F238E27FC236}">
                <a16:creationId xmlns:a16="http://schemas.microsoft.com/office/drawing/2014/main" xmlns="" id="{9F512946-EA37-39E6-F93C-1AB859BFCCA1}"/>
              </a:ext>
            </a:extLst>
          </p:cNvPr>
          <p:cNvSpPr/>
          <p:nvPr/>
        </p:nvSpPr>
        <p:spPr>
          <a:xfrm flipH="1">
            <a:off x="1825740" y="-4608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xmlns="" id="{54EC59F2-7E08-6456-2FFF-87D2E96A835B}"/>
              </a:ext>
            </a:extLst>
          </p:cNvPr>
          <p:cNvSpPr/>
          <p:nvPr/>
        </p:nvSpPr>
        <p:spPr>
          <a:xfrm>
            <a:off x="10083840" y="482292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xmlns="" id="{1D5DFDE3-4339-AEBC-59C6-F8583D4EF093}"/>
              </a:ext>
            </a:extLst>
          </p:cNvPr>
          <p:cNvSpPr/>
          <p:nvPr/>
        </p:nvSpPr>
        <p:spPr>
          <a:xfrm>
            <a:off x="8583480" y="5278320"/>
            <a:ext cx="3614760" cy="162108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93FA6725-D5CA-5C14-950B-42941DCC6627}"/>
              </a:ext>
            </a:extLst>
          </p:cNvPr>
          <p:cNvSpPr txBox="1"/>
          <p:nvPr/>
        </p:nvSpPr>
        <p:spPr>
          <a:xfrm>
            <a:off x="9826" y="1773000"/>
            <a:ext cx="12188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 smtClean="0">
                <a:solidFill>
                  <a:srgbClr val="C00000"/>
                </a:solidFill>
              </a:rPr>
              <a:t>HERREMIENTAS QUE OFRECEMOS</a:t>
            </a:r>
            <a:endParaRPr lang="es-MX" sz="5400" b="1" dirty="0">
              <a:solidFill>
                <a:srgbClr val="C0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pic>
        <p:nvPicPr>
          <p:cNvPr id="4098" name="Picture 2" descr="Iconos de Herramienta para descargar gra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00" y="3111604"/>
            <a:ext cx="2728856" cy="27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0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8C9B272-F5FC-BD03-EDEE-D3C45CA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76" y="2119994"/>
            <a:ext cx="8239404" cy="298075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60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plataforma de la Universidad </a:t>
            </a:r>
            <a:r>
              <a:rPr lang="es-MX" sz="16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 De </a:t>
            </a:r>
            <a:r>
              <a:rPr lang="es-MX" sz="160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México </a:t>
            </a:r>
            <a:r>
              <a:rPr lang="es-MX" sz="1600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</a:t>
            </a:r>
            <a:r>
              <a:rPr lang="es-MX" sz="16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espacio en línea diseñado para facilitar la educación de manera interactiva y accesible. Esta herramienta permite a los estudiantes tomar </a:t>
            </a:r>
            <a:r>
              <a:rPr lang="es-MX" sz="1600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clases, </a:t>
            </a:r>
            <a:r>
              <a:rPr lang="es-MX" sz="16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participar en actividades de retroalimentación con los </a:t>
            </a:r>
            <a:r>
              <a:rPr lang="es-MX" sz="1600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docentes, realizar exámenes </a:t>
            </a:r>
            <a:r>
              <a:rPr lang="es-MX" sz="16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entregar tareas de forma </a:t>
            </a:r>
            <a:r>
              <a:rPr lang="es-MX" sz="1600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eficiente y accesible. </a:t>
            </a:r>
            <a:r>
              <a:rPr lang="es-MX" sz="16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través de un sistema intuitivo, los alumnos pueden acceder a materiales de estudio, recibir comentarios personalizados y realizar seguimientos de su progreso académico. Además, los maestros pueden gestionar las tareas, ofrecer retroalimentación continua y brindar un acompañamiento cercano, creando un entorno de aprendizaje colaborativo y dinámico</a:t>
            </a:r>
            <a:r>
              <a:rPr lang="es-MX" sz="1600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200" dirty="0"/>
          </a:p>
        </p:txBody>
      </p:sp>
      <p:sp>
        <p:nvSpPr>
          <p:cNvPr id="4" name="CustomShape 6">
            <a:extLst>
              <a:ext uri="{FF2B5EF4-FFF2-40B4-BE49-F238E27FC236}">
                <a16:creationId xmlns:a16="http://schemas.microsoft.com/office/drawing/2014/main" xmlns="" id="{37E598D5-E029-23CF-9AC0-4A24C181FBFD}"/>
              </a:ext>
            </a:extLst>
          </p:cNvPr>
          <p:cNvSpPr/>
          <p:nvPr/>
        </p:nvSpPr>
        <p:spPr>
          <a:xfrm>
            <a:off x="0" y="-46080"/>
            <a:ext cx="4815000" cy="1363680"/>
          </a:xfrm>
          <a:custGeom>
            <a:avLst/>
            <a:gdLst/>
            <a:ahLst/>
            <a:cxnLst/>
            <a:rect l="l" t="t" r="r" b="b"/>
            <a:pathLst>
              <a:path w="4814596" h="1362269">
                <a:moveTo>
                  <a:pt x="0" y="727788"/>
                </a:moveTo>
                <a:lnTo>
                  <a:pt x="0" y="0"/>
                </a:lnTo>
                <a:lnTo>
                  <a:pt x="4814596" y="18661"/>
                </a:lnTo>
                <a:lnTo>
                  <a:pt x="2500604" y="1362269"/>
                </a:lnTo>
                <a:lnTo>
                  <a:pt x="0" y="7277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xmlns="" id="{2904795D-5519-2C56-6CA5-19322DA7E87E}"/>
              </a:ext>
            </a:extLst>
          </p:cNvPr>
          <p:cNvSpPr/>
          <p:nvPr/>
        </p:nvSpPr>
        <p:spPr>
          <a:xfrm flipH="1">
            <a:off x="1825740" y="-46080"/>
            <a:ext cx="5978520" cy="947880"/>
          </a:xfrm>
          <a:custGeom>
            <a:avLst/>
            <a:gdLst/>
            <a:ahLst/>
            <a:cxnLst/>
            <a:rect l="l" t="t" r="r" b="b"/>
            <a:pathLst>
              <a:path w="6430780" h="914400">
                <a:moveTo>
                  <a:pt x="1723869" y="0"/>
                </a:moveTo>
                <a:lnTo>
                  <a:pt x="0" y="914400"/>
                </a:lnTo>
                <a:lnTo>
                  <a:pt x="6430780" y="29980"/>
                </a:lnTo>
                <a:lnTo>
                  <a:pt x="1723869" y="0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xmlns="" id="{1A83AFF0-B114-9C79-40C1-13487A33AC75}"/>
              </a:ext>
            </a:extLst>
          </p:cNvPr>
          <p:cNvSpPr/>
          <p:nvPr/>
        </p:nvSpPr>
        <p:spPr>
          <a:xfrm>
            <a:off x="10083840" y="4822920"/>
            <a:ext cx="2108160" cy="2035080"/>
          </a:xfrm>
          <a:custGeom>
            <a:avLst/>
            <a:gdLst/>
            <a:ahLst/>
            <a:cxnLst/>
            <a:rect l="l" t="t" r="r" b="b"/>
            <a:pathLst>
              <a:path w="2108719" h="2034074">
                <a:moveTo>
                  <a:pt x="2108719" y="0"/>
                </a:moveTo>
                <a:lnTo>
                  <a:pt x="2108719" y="2015412"/>
                </a:lnTo>
                <a:lnTo>
                  <a:pt x="0" y="2034074"/>
                </a:lnTo>
                <a:lnTo>
                  <a:pt x="21087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MX" dirty="0"/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xmlns="" id="{9ED36087-14E1-4915-B340-947D0B9E03B8}"/>
              </a:ext>
            </a:extLst>
          </p:cNvPr>
          <p:cNvSpPr/>
          <p:nvPr/>
        </p:nvSpPr>
        <p:spPr>
          <a:xfrm>
            <a:off x="8583480" y="5278320"/>
            <a:ext cx="3614760" cy="1621080"/>
          </a:xfrm>
          <a:custGeom>
            <a:avLst/>
            <a:gdLst/>
            <a:ahLst/>
            <a:cxnLst/>
            <a:rect l="l" t="t" r="r" b="b"/>
            <a:pathLst>
              <a:path w="3616036" h="1620982">
                <a:moveTo>
                  <a:pt x="0" y="1620982"/>
                </a:moveTo>
                <a:lnTo>
                  <a:pt x="3616036" y="1620982"/>
                </a:lnTo>
                <a:lnTo>
                  <a:pt x="3616036" y="623455"/>
                </a:lnTo>
                <a:lnTo>
                  <a:pt x="2784764" y="0"/>
                </a:lnTo>
                <a:lnTo>
                  <a:pt x="0" y="1620982"/>
                </a:lnTo>
                <a:close/>
              </a:path>
            </a:pathLst>
          </a:custGeom>
          <a:solidFill>
            <a:srgbClr val="0E598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4174" r="14119" b="15757"/>
          <a:stretch/>
        </p:blipFill>
        <p:spPr>
          <a:xfrm>
            <a:off x="11036332" y="1"/>
            <a:ext cx="1152082" cy="14728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-85129" y="1472831"/>
            <a:ext cx="1227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 PLATAFORMA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Diseño PNG Y SVG De Icono De Computadora Plana Para Camise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622" y="2062037"/>
            <a:ext cx="3082476" cy="308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2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402</Words>
  <Application>Microsoft Office PowerPoint</Application>
  <PresentationFormat>Panorámica</PresentationFormat>
  <Paragraphs>50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Universidad Digital De México tiene como misión formar a todos nuestros alumnos, y garantizar que lleven los conocimientos esenciales para un buen desempeño en la sociedad. Nos esforzaremos por establecer una comunidad de aprendizaje colaborativa, donde los estudiantes, el personal y las familias trabajen juntos para alcanzar el éxito académico y personal. Así mismo llevando la transparencia, honradez, eficiencia de una educación incluyente, equitativa y de calidad que promueva las oportunidades de aprendizaje a lo largo de la vida.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plataforma de la Universidad Digital De México es un espacio en línea diseñado para facilitar la educación de manera interactiva y accesible. Esta herramienta permite a los estudiantes tomar clases, participar en actividades de retroalimentación con los docentes, realizar exámenes y entregar tareas de forma eficiente y accesible. A través de un sistema intuitivo, los alumnos pueden acceder a materiales de estudio, recibir comentarios personalizados y realizar seguimientos de su progreso académico. Además, los maestros pueden gestionar las tareas, ofrecer retroalimentación continua y brindar un acompañamiento cercano, creando un entorno de aprendizaje colaborativo y dinámico.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Equipo01</dc:creator>
  <cp:lastModifiedBy>Equipo02</cp:lastModifiedBy>
  <cp:revision>23</cp:revision>
  <dcterms:created xsi:type="dcterms:W3CDTF">2023-04-12T22:04:36Z</dcterms:created>
  <dcterms:modified xsi:type="dcterms:W3CDTF">2025-02-11T22:19:14Z</dcterms:modified>
</cp:coreProperties>
</file>